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notesMasterIdLst>
    <p:notesMasterId r:id="rId16"/>
  </p:notesMasterIdLst>
  <p:sldIdLst>
    <p:sldId id="261" r:id="rId2"/>
    <p:sldId id="313" r:id="rId3"/>
    <p:sldId id="298" r:id="rId4"/>
    <p:sldId id="306" r:id="rId5"/>
    <p:sldId id="308" r:id="rId6"/>
    <p:sldId id="309" r:id="rId7"/>
    <p:sldId id="307" r:id="rId8"/>
    <p:sldId id="310" r:id="rId9"/>
    <p:sldId id="311" r:id="rId10"/>
    <p:sldId id="301" r:id="rId11"/>
    <p:sldId id="312" r:id="rId12"/>
    <p:sldId id="304" r:id="rId13"/>
    <p:sldId id="305" r:id="rId14"/>
    <p:sldId id="314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نمط داكن 1 - تميي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نمط داكن 1 - تميي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نمط داكن 1 - تميي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نمط داكن 1 - تميي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نمط داكن 2 - تمييز 3/تميي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نمط داكن 2 - تمييز 1/تميي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نمط ذو نسُق 1 - تميي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نمط ذو نسُق 1 - تميي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نمط ذو نسُق 1 - تميي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نمط ذو نسُق 1 - تميي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نمط ذو نسُق 2 - تميي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نمط ذو نسُق 2 - تميي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نمط ذو نسُق 2 - تمييز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نمط ذو نسُق 2 - تميي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نمط فاتح 1 - تميي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نمط فاتح 1 - تميي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نمط فاتح 2 - تميي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26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A847343-72E4-40B2-836C-49A877B8E529}" type="datetimeFigureOut">
              <a:rPr lang="ar-SA" smtClean="0"/>
              <a:t>16/02/1439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2B360AA-0BAE-4C7D-8ACC-1ACAB9F997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20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57288" y="433387"/>
            <a:ext cx="10717212" cy="925513"/>
          </a:xfrm>
          <a:prstGeom prst="rect">
            <a:avLst/>
          </a:prstGeom>
        </p:spPr>
        <p:txBody>
          <a:bodyPr/>
          <a:lstStyle>
            <a:lvl1pPr algn="l" rtl="0">
              <a:defRPr b="1"/>
            </a:lvl1pPr>
          </a:lstStyle>
          <a:p>
            <a:r>
              <a:rPr lang="en-US" dirty="0"/>
              <a:t>Click to edit Master title style</a:t>
            </a:r>
            <a:endParaRPr lang="ar-SA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2928144" y="3090067"/>
            <a:ext cx="6858002" cy="67786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bg1"/>
                </a:solidFill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1157288" y="1586704"/>
            <a:ext cx="10717212" cy="4521996"/>
          </a:xfrm>
          <a:prstGeom prst="rect">
            <a:avLst/>
          </a:prstGeo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580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57288" y="433387"/>
            <a:ext cx="10717212" cy="925513"/>
          </a:xfrm>
          <a:prstGeom prst="rect">
            <a:avLst/>
          </a:prstGeom>
        </p:spPr>
        <p:txBody>
          <a:bodyPr/>
          <a:lstStyle>
            <a:lvl1pPr algn="l" rtl="0">
              <a:defRPr b="1"/>
            </a:lvl1pPr>
          </a:lstStyle>
          <a:p>
            <a:r>
              <a:rPr lang="en-US" dirty="0"/>
              <a:t>Click to edit Master title style</a:t>
            </a:r>
            <a:endParaRPr lang="ar-SA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2928144" y="3090067"/>
            <a:ext cx="6858002" cy="67786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bg1"/>
                </a:solidFill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1157288" y="1586704"/>
            <a:ext cx="10717212" cy="4521996"/>
          </a:xfrm>
          <a:prstGeom prst="rect">
            <a:avLst/>
          </a:prstGeo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7082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7288" y="433387"/>
            <a:ext cx="10717212" cy="925513"/>
          </a:xfrm>
          <a:prstGeom prst="rect">
            <a:avLst/>
          </a:prstGeom>
        </p:spPr>
        <p:txBody>
          <a:bodyPr/>
          <a:lstStyle>
            <a:lvl1pPr algn="l" rtl="0">
              <a:defRPr b="1"/>
            </a:lvl1pPr>
          </a:lstStyle>
          <a:p>
            <a:r>
              <a:rPr lang="en-US" dirty="0"/>
              <a:t>Click to edit Master title style</a:t>
            </a:r>
            <a:endParaRPr lang="ar-S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2928144" y="3090067"/>
            <a:ext cx="6858002" cy="67786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bg1"/>
                </a:solidFill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8" y="1586704"/>
            <a:ext cx="10717212" cy="4521996"/>
          </a:xfrm>
          <a:prstGeom prst="rect">
            <a:avLst/>
          </a:prstGeo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89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313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600">
                <a:solidFill>
                  <a:srgbClr val="00A492"/>
                </a:solidFill>
              </a:defRPr>
            </a:lvl1pPr>
          </a:lstStyle>
          <a:p>
            <a:fld id="{AE4EE7F4-5B4E-4DEA-B50F-5599CF15EE14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5401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6" r:id="rId3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1"/>
          <p:cNvSpPr txBox="1">
            <a:spLocks/>
          </p:cNvSpPr>
          <p:nvPr/>
        </p:nvSpPr>
        <p:spPr>
          <a:xfrm>
            <a:off x="0" y="2755558"/>
            <a:ext cx="12192000" cy="13495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>
                <a:solidFill>
                  <a:schemeClr val="bg1"/>
                </a:solidFill>
                <a:latin typeface="Helvetica Neue W23 for SKY Bd" pitchFamily="34" charset="-78"/>
                <a:cs typeface="Helvetica Neue W23 for SKY Reg"/>
              </a:rPr>
              <a:t>UOSSM Turkey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Helvetica Neue W23 for SKY Bd" pitchFamily="34" charset="-78"/>
                <a:cs typeface="Helvetica Neue W23 for SKY Reg"/>
              </a:rPr>
              <a:t>MHPSS &amp; Protection </a:t>
            </a: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2895600" y="5599204"/>
            <a:ext cx="6400800" cy="503837"/>
          </a:xfrm>
          <a:prstGeom prst="rect">
            <a:avLst/>
          </a:prstGeom>
        </p:spPr>
        <p:txBody>
          <a:bodyPr anchor="b"/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8080"/>
                </a:solidFill>
                <a:latin typeface="Helvetica Neue W23 for SKY Reg" pitchFamily="34" charset="-78"/>
                <a:cs typeface="Helvetica Neue W23 for SKY Reg"/>
              </a:rPr>
              <a:t>2017/2018</a:t>
            </a:r>
          </a:p>
        </p:txBody>
      </p:sp>
      <p:sp>
        <p:nvSpPr>
          <p:cNvPr id="9" name="مربع نص 11"/>
          <p:cNvSpPr txBox="1"/>
          <p:nvPr/>
        </p:nvSpPr>
        <p:spPr>
          <a:xfrm>
            <a:off x="276896" y="4274241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>
                <a:solidFill>
                  <a:srgbClr val="008080"/>
                </a:solidFill>
                <a:cs typeface="Helvetica Neue W23 for SKY Reg"/>
              </a:rPr>
              <a:t>TOGETHER, SAVING LIVES AND BUILDING HOPE </a:t>
            </a:r>
          </a:p>
          <a:p>
            <a:pPr algn="l" rtl="0"/>
            <a:endParaRPr lang="en-US" sz="2400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85DEC926-B165-413A-A317-4B90C2993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10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EF963E11-F29D-4F13-83E2-A0982E31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UOSSM CMHCs in Turkey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236AA7-52F9-4D5E-804F-30A7BDB68B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Ongoing Centers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733F4F1-24B0-4386-9EE6-17F2A904427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/>
              <a:t>Gaziantep 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>Established in 2016, registered in ministry of health, provides specialized mental health services of psychiatry and long term psychotherapy.</a:t>
            </a:r>
          </a:p>
          <a:p>
            <a:r>
              <a:rPr lang="en-US" b="1" dirty="0" err="1"/>
              <a:t>Hatay</a:t>
            </a:r>
            <a:r>
              <a:rPr lang="en-US" b="1" dirty="0"/>
              <a:t> </a:t>
            </a:r>
            <a:r>
              <a:rPr lang="en-US" b="1" dirty="0" smtClean="0"/>
              <a:t>: </a:t>
            </a:r>
            <a:r>
              <a:rPr lang="en-US" dirty="0"/>
              <a:t>Established in 2014, provides specialized mental health services of psychiatry and long term psychotherapy, with rehabilitation programs for children with special needs</a:t>
            </a:r>
          </a:p>
          <a:p>
            <a:r>
              <a:rPr lang="en-US" b="1" dirty="0"/>
              <a:t>Ankara: </a:t>
            </a:r>
            <a:r>
              <a:rPr lang="en-US" dirty="0"/>
              <a:t>Provides specialized mental health services of psychiatry and long term psychotherapy, with rehabilitation programs for children with special </a:t>
            </a:r>
            <a:r>
              <a:rPr lang="en-US" dirty="0" smtClean="0"/>
              <a:t>needs</a:t>
            </a:r>
          </a:p>
          <a:p>
            <a:r>
              <a:rPr lang="en-US" b="1" dirty="0" smtClean="0"/>
              <a:t>Istanbul: </a:t>
            </a:r>
            <a:r>
              <a:rPr lang="en-US" dirty="0" smtClean="0"/>
              <a:t>To be operative by January 2018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9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752DA2F-FB86-458D-BE33-97F75739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11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AB0D099E-EA9A-4F82-B1BC-248DBB0F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Incoming projects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2851AB6-58E3-4EE4-A296-EB82D1414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2018 plans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A677074A-787B-45B7-A546-D144DEA022F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dirty="0"/>
              <a:t>Expansion to Istanbul/</a:t>
            </a:r>
            <a:r>
              <a:rPr lang="en-US" dirty="0" err="1"/>
              <a:t>Ezmir</a:t>
            </a:r>
            <a:r>
              <a:rPr lang="en-US" dirty="0"/>
              <a:t>/Mersin with other Community mental health Centers</a:t>
            </a:r>
          </a:p>
          <a:p>
            <a:r>
              <a:rPr lang="en-US" dirty="0"/>
              <a:t>Establishing a Family Center in Gaziantep for GBV survivors and also for survivors of torture in Gaziantep.</a:t>
            </a:r>
          </a:p>
          <a:p>
            <a:pPr lvl="0"/>
            <a:r>
              <a:rPr lang="en-US" dirty="0"/>
              <a:t>Establishment of special needs rehabilitation Centers in Gaziantep and Urfa and Istanbul and Ankara </a:t>
            </a:r>
          </a:p>
          <a:p>
            <a:pPr lvl="0"/>
            <a:r>
              <a:rPr lang="en-US" dirty="0"/>
              <a:t>Capacity building program of different therapeutic techniques for the psychologists and social workers  of UOSSM’s staff</a:t>
            </a:r>
          </a:p>
          <a:p>
            <a:pPr lvl="0"/>
            <a:r>
              <a:rPr lang="en-US" dirty="0"/>
              <a:t>Establishment of child protection and GBV programs with full case management system .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8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07F9D35-958A-488D-818D-AF3CCDB37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12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0ABC2E5C-43C6-4E50-8E20-7E4C92807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UOSSM Coordination with UN agencies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7DD463-21E5-4006-9A87-CF005699F1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 agencies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8F0413E0-A453-4E30-9AAA-53C05A6AB57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WHO: UOSSM is an active member with WHO in :</a:t>
            </a:r>
          </a:p>
          <a:p>
            <a:pPr>
              <a:buFontTx/>
              <a:buChar char="-"/>
            </a:pPr>
            <a:r>
              <a:rPr lang="en-US" dirty="0"/>
              <a:t>MHPSS working group: creating MHPSS strategies and guidelines.</a:t>
            </a:r>
          </a:p>
          <a:p>
            <a:pPr>
              <a:buFontTx/>
              <a:buChar char="-"/>
            </a:pPr>
            <a:r>
              <a:rPr lang="en-US" dirty="0"/>
              <a:t>Self-Staff care task force: Designing a staff care policies for I/NGOs working on humanitarian field.</a:t>
            </a:r>
          </a:p>
          <a:p>
            <a:pPr>
              <a:buFontTx/>
              <a:buChar char="-"/>
            </a:pPr>
            <a:r>
              <a:rPr lang="en-US" dirty="0"/>
              <a:t> Referral taskforce : enhance the MHPSS Referral Pathway at the four focused provinces in SE Turkey through a more coordinated intervention that is doable, and involving key stakeholders at the provincial level.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9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C38C6C3-347C-49DB-B843-7540F845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13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5BFE3A7F-6385-4736-A4B7-1FD40535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UOSSM coordination with UN agencies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96176D4-A68C-4905-B5CD-7A96F11F0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 agencies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33096FBA-8D04-4877-BEB3-51869D7A6D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UNHCR: UOSSM is an active member also with UNHCR on:</a:t>
            </a:r>
            <a:endParaRPr lang="ar-SY" dirty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Protection working group: coordination with all I/NGOs working in protection field for refugees.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Protection core team: UOSSM now is a member of protection core team which decides the protection strategies and guidelines.</a:t>
            </a:r>
          </a:p>
        </p:txBody>
      </p:sp>
    </p:spTree>
    <p:extLst>
      <p:ext uri="{BB962C8B-B14F-4D97-AF65-F5344CB8AC3E}">
        <p14:creationId xmlns:p14="http://schemas.microsoft.com/office/powerpoint/2010/main" val="402261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14</a:t>
            </a:fld>
            <a:endParaRPr lang="ar-SA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spc="600" dirty="0" smtClean="0">
                <a:solidFill>
                  <a:schemeClr val="bg1"/>
                </a:solidFill>
              </a:rPr>
              <a:t>               UOSSM</a:t>
            </a:r>
            <a:endParaRPr lang="en-US" sz="6000" spc="6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2286000" lvl="5" indent="0">
              <a:buNone/>
            </a:pPr>
            <a:endParaRPr lang="en-US" sz="8600" spc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0" lvl="5" indent="0">
              <a:buNone/>
            </a:pPr>
            <a:r>
              <a:rPr lang="en-US" sz="8600" spc="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  <a:endParaRPr lang="en-US" sz="8600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090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56CB305-C524-4E1B-952C-888877416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2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FC36F02F-500D-4E72-ABF9-B9212CA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UOSSM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1DE42D9-393F-4870-87B6-13FA31A6F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79B47BCB-9E1A-4C84-91A6-166F267625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0" dirty="0"/>
              <a:t>Union of Medical Care and Relief Organizations (UOSSM) is a federation of humanitarian medical aid and relief, non-for-profit, non-governmental, member organizations. Founded in January 2012 in France, with the vision to work under a unified strategic framework, to increase the effectiveness of the humanitarian response in areas of crisis; aiming at providing medical aid and support to affected people and communities, regardless of nationality, ethnicity, gender, religion or political affiliation</a:t>
            </a:r>
          </a:p>
        </p:txBody>
      </p:sp>
    </p:spTree>
    <p:extLst>
      <p:ext uri="{BB962C8B-B14F-4D97-AF65-F5344CB8AC3E}">
        <p14:creationId xmlns:p14="http://schemas.microsoft.com/office/powerpoint/2010/main" val="340040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F9A85B1-B1DF-4C8D-B5DE-C81D9C62A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1300" y="6356350"/>
            <a:ext cx="2743200" cy="365125"/>
          </a:xfrm>
        </p:spPr>
        <p:txBody>
          <a:bodyPr/>
          <a:lstStyle/>
          <a:p>
            <a:fld id="{AE4EE7F4-5B4E-4DEA-B50F-5599CF15EE14}" type="slidenum">
              <a:rPr lang="ar-SA" smtClean="0"/>
              <a:t>3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0508E435-10BD-402D-977C-EF34E9A88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288" y="433387"/>
            <a:ext cx="10717212" cy="925513"/>
          </a:xfrm>
        </p:spPr>
        <p:txBody>
          <a:bodyPr/>
          <a:lstStyle/>
          <a:p>
            <a:pPr algn="ctr"/>
            <a:r>
              <a:rPr lang="en-US" dirty="0"/>
              <a:t>According to UNHCR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342491B-9E6F-4D76-ADE0-A245906F6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16200000">
            <a:off x="-2928144" y="3090067"/>
            <a:ext cx="6858002" cy="677863"/>
          </a:xfrm>
        </p:spPr>
        <p:txBody>
          <a:bodyPr/>
          <a:lstStyle/>
          <a:p>
            <a:r>
              <a:rPr lang="en-US" dirty="0"/>
              <a:t>Syrians in Turkey</a:t>
            </a:r>
          </a:p>
        </p:txBody>
      </p:sp>
      <p:graphicFrame>
        <p:nvGraphicFramePr>
          <p:cNvPr id="21" name="جدول 20">
            <a:extLst>
              <a:ext uri="{FF2B5EF4-FFF2-40B4-BE49-F238E27FC236}">
                <a16:creationId xmlns:a16="http://schemas.microsoft.com/office/drawing/2014/main" id="{2AF8EE09-2ABE-4C71-9367-85CF08328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24553"/>
              </p:ext>
            </p:extLst>
          </p:nvPr>
        </p:nvGraphicFramePr>
        <p:xfrm>
          <a:off x="1606379" y="2240378"/>
          <a:ext cx="10021330" cy="388471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332294">
                  <a:extLst>
                    <a:ext uri="{9D8B030D-6E8A-4147-A177-3AD203B41FA5}">
                      <a16:colId xmlns:a16="http://schemas.microsoft.com/office/drawing/2014/main" val="4271212096"/>
                    </a:ext>
                  </a:extLst>
                </a:gridCol>
                <a:gridCol w="1448447">
                  <a:extLst>
                    <a:ext uri="{9D8B030D-6E8A-4147-A177-3AD203B41FA5}">
                      <a16:colId xmlns:a16="http://schemas.microsoft.com/office/drawing/2014/main" val="1412018065"/>
                    </a:ext>
                  </a:extLst>
                </a:gridCol>
                <a:gridCol w="4240589">
                  <a:extLst>
                    <a:ext uri="{9D8B030D-6E8A-4147-A177-3AD203B41FA5}">
                      <a16:colId xmlns:a16="http://schemas.microsoft.com/office/drawing/2014/main" val="769380600"/>
                    </a:ext>
                  </a:extLst>
                </a:gridCol>
              </a:tblGrid>
              <a:tr h="777583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/>
                        <a:t>Male </a:t>
                      </a:r>
                    </a:p>
                    <a:p>
                      <a:pPr algn="ctr" rtl="0"/>
                      <a:r>
                        <a:rPr lang="en-US" sz="2000" dirty="0"/>
                        <a:t> (53.2%)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/>
                        <a:t>Age </a:t>
                      </a:r>
                    </a:p>
                    <a:p>
                      <a:pPr algn="ctr" rtl="0"/>
                      <a:endParaRPr lang="en-US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Female  </a:t>
                      </a:r>
                    </a:p>
                    <a:p>
                      <a:pPr algn="ctr"/>
                      <a:r>
                        <a:rPr lang="en-US" sz="2000" dirty="0"/>
                        <a:t>(46.8%)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458064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7.1%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0 - 4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6.6%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54919440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8.2%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5 - 11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8%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6005228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12 - 17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6.8%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6893188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28.3%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18 - 59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23.6%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1367506"/>
                  </a:ext>
                </a:extLst>
              </a:tr>
              <a:tr h="621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1.6%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60 +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1.7%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7609679"/>
                  </a:ext>
                </a:extLst>
              </a:tr>
            </a:tbl>
          </a:graphicData>
        </a:graphic>
      </p:graphicFrame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04155A5-B938-4986-A2D4-478A0AF22DAA}"/>
              </a:ext>
            </a:extLst>
          </p:cNvPr>
          <p:cNvSpPr txBox="1"/>
          <p:nvPr/>
        </p:nvSpPr>
        <p:spPr>
          <a:xfrm>
            <a:off x="3340057" y="1501714"/>
            <a:ext cx="62428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Registered Syrian refugees in Turkey   3,251,997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985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62F2711-A46F-4E44-9056-B59E071BD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4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55BBDB68-C6CD-4475-BE69-899A31A64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UOSSM operations in Syria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5D29F9A-2BEE-4D36-A810-6EDA3052A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 / Syria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6A8E78E4-9663-4014-8EE5-8C89CFEB4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57288" y="1586703"/>
            <a:ext cx="10717212" cy="49623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UOSSM is currently one of the largest NGO’s operating in Syria, with 1000+ staffs in operational sites across Syria</a:t>
            </a:r>
          </a:p>
          <a:p>
            <a:pPr marL="0" indent="0">
              <a:buNone/>
            </a:pPr>
            <a:r>
              <a:rPr lang="en-US" dirty="0"/>
              <a:t>- Primary health care clinics (PHC’s).</a:t>
            </a:r>
          </a:p>
          <a:p>
            <a:pPr>
              <a:buFontTx/>
              <a:buChar char="-"/>
            </a:pPr>
            <a:r>
              <a:rPr lang="en-US" dirty="0"/>
              <a:t>Mental health Unit.</a:t>
            </a:r>
          </a:p>
          <a:p>
            <a:pPr>
              <a:buFontTx/>
              <a:buChar char="-"/>
            </a:pPr>
            <a:r>
              <a:rPr lang="en-US" dirty="0"/>
              <a:t>Center-based PSS and protection programs. </a:t>
            </a:r>
          </a:p>
          <a:p>
            <a:pPr>
              <a:buFontTx/>
              <a:buChar char="-"/>
            </a:pPr>
            <a:r>
              <a:rPr lang="en-US" dirty="0"/>
              <a:t>Medical/MHPSS  training Programs.</a:t>
            </a:r>
          </a:p>
          <a:p>
            <a:pPr>
              <a:buFontTx/>
              <a:buChar char="-"/>
            </a:pPr>
            <a:r>
              <a:rPr lang="en-US" dirty="0"/>
              <a:t>Bab Al-</a:t>
            </a:r>
            <a:r>
              <a:rPr lang="en-US" dirty="0" err="1"/>
              <a:t>Hawa</a:t>
            </a:r>
            <a:r>
              <a:rPr lang="en-US" dirty="0"/>
              <a:t> Hospital (Largest Emergency and Specialty Hospital in the Northern Region in Syria).</a:t>
            </a:r>
          </a:p>
          <a:p>
            <a:pPr>
              <a:buFontTx/>
              <a:buChar char="-"/>
            </a:pPr>
            <a:r>
              <a:rPr lang="en-US" dirty="0"/>
              <a:t>Provision of medical supplies and consumables to the majority of the medical facilities in Syria.</a:t>
            </a:r>
          </a:p>
        </p:txBody>
      </p:sp>
    </p:spTree>
    <p:extLst>
      <p:ext uri="{BB962C8B-B14F-4D97-AF65-F5344CB8AC3E}">
        <p14:creationId xmlns:p14="http://schemas.microsoft.com/office/powerpoint/2010/main" val="1735887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0C922BE-ADA3-4630-8D60-4E6B82A1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5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5C3F51A8-33C7-4532-8BAB-653883593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UOSSM operations in Turkey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D2A3452-2AFA-4C80-BA7F-C8F5209E3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 / Turkey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AC02102D-0EA7-4FE1-AF03-A5FDCDAA5C8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Launching MHPSS program in Turkey since 2013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1- Mental health specialized Services</a:t>
            </a:r>
          </a:p>
          <a:p>
            <a:pPr marL="0" indent="0">
              <a:buNone/>
            </a:pPr>
            <a:r>
              <a:rPr lang="en-US" dirty="0"/>
              <a:t>2- Children with special needs rehab program  </a:t>
            </a:r>
          </a:p>
          <a:p>
            <a:pPr marL="0" indent="0">
              <a:buNone/>
            </a:pPr>
            <a:r>
              <a:rPr lang="en-US" dirty="0"/>
              <a:t>3- Women Friendly spaces</a:t>
            </a:r>
          </a:p>
          <a:p>
            <a:pPr marL="0" indent="0">
              <a:buNone/>
            </a:pPr>
            <a:r>
              <a:rPr lang="en-US" dirty="0"/>
              <a:t>4- Capacity building program </a:t>
            </a:r>
          </a:p>
          <a:p>
            <a:pPr marL="0" indent="0">
              <a:buNone/>
            </a:pPr>
            <a:r>
              <a:rPr lang="en-US" dirty="0"/>
              <a:t>4- MHPSS/Protection Awareness rising program </a:t>
            </a:r>
          </a:p>
          <a:p>
            <a:pPr marL="0" indent="0">
              <a:buNone/>
            </a:pPr>
            <a:r>
              <a:rPr lang="en-US" dirty="0"/>
              <a:t>6- Referral pathways and networking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5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7A695F3E-45E3-45C4-91B0-327FB1C3D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6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C7AAFC92-7EA5-4989-A3BE-AC2A79708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mental health Center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B344B75-B432-4801-9331-C8C910923B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 / Turkey 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62039124-7D8F-4110-A46D-5570297A1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57288" y="1586703"/>
            <a:ext cx="10717212" cy="513477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CMHC main services : </a:t>
            </a:r>
          </a:p>
          <a:p>
            <a:pPr>
              <a:buFontTx/>
              <a:buChar char="-"/>
            </a:pPr>
            <a:r>
              <a:rPr lang="en-US" b="1" dirty="0"/>
              <a:t>Psychiatry</a:t>
            </a:r>
            <a:r>
              <a:rPr lang="en-US" dirty="0"/>
              <a:t> and Medical supervision with free medication.</a:t>
            </a:r>
          </a:p>
          <a:p>
            <a:pPr>
              <a:buFontTx/>
              <a:buChar char="-"/>
            </a:pPr>
            <a:r>
              <a:rPr lang="en-US" b="1" dirty="0"/>
              <a:t>Psychotherapy</a:t>
            </a:r>
            <a:r>
              <a:rPr lang="en-US" dirty="0"/>
              <a:t> provided under the supervision of specialized therapists (CBT – EMDR – CATT, ART therapy….)  </a:t>
            </a:r>
          </a:p>
          <a:p>
            <a:pPr>
              <a:buFontTx/>
              <a:buChar char="-"/>
            </a:pPr>
            <a:r>
              <a:rPr lang="en-US" dirty="0"/>
              <a:t>Individual/group counselling.</a:t>
            </a:r>
          </a:p>
          <a:p>
            <a:pPr>
              <a:buFontTx/>
              <a:buChar char="-"/>
            </a:pPr>
            <a:r>
              <a:rPr lang="en-US" dirty="0"/>
              <a:t>Specialized </a:t>
            </a:r>
            <a:r>
              <a:rPr lang="en-US" b="1" dirty="0"/>
              <a:t>mobile teams </a:t>
            </a:r>
            <a:r>
              <a:rPr lang="en-US" dirty="0"/>
              <a:t>provide outreach services including MH interventions  within social and educational institutions (such as; schools, orphanages, PSS centers..)</a:t>
            </a:r>
          </a:p>
          <a:p>
            <a:r>
              <a:rPr lang="en-US" b="1" dirty="0"/>
              <a:t>Capacity building program</a:t>
            </a:r>
            <a:r>
              <a:rPr lang="en-US" dirty="0"/>
              <a:t>: Provide trainings to multiple target groups of Services providers : School teachers, Care givers in orphanages and facilitators in community Centers, other NGOs staff members.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1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0AC0E00-3C10-49F3-A756-CCDC8E2D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7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CD3B6C8B-5A36-408A-A459-05C3532EF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mental health Center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3E76E3-9598-4ACE-8AFF-FB9DCF1A6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UOSSM/Turkey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15A25D52-DD32-43E1-912B-CA232E28A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57288" y="1586703"/>
            <a:ext cx="10717212" cy="5134771"/>
          </a:xfrm>
        </p:spPr>
        <p:txBody>
          <a:bodyPr/>
          <a:lstStyle/>
          <a:p>
            <a:r>
              <a:rPr lang="en-US" sz="2400" b="1" dirty="0"/>
              <a:t>Referral pathway</a:t>
            </a:r>
            <a:r>
              <a:rPr lang="en-US" sz="2400" dirty="0"/>
              <a:t> provided with service mapping of the implementation area: Refer the beneficiaries to get access to partners to cover other needs: Basic needs – shelter – legal – livelihood- education – health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Awareness campaigns and psycho education</a:t>
            </a:r>
            <a:r>
              <a:rPr lang="en-US" sz="2400" dirty="0"/>
              <a:t>:  Raising the awareness of the local community of refugees and the hosts about mental health and psychosocial support in addition to protection concerns by:</a:t>
            </a:r>
          </a:p>
          <a:p>
            <a:pPr lvl="0"/>
            <a:r>
              <a:rPr lang="en-US" sz="2400" dirty="0"/>
              <a:t>Distributing IEC materials in regular basis in 3 languages (Arabic – English- host language). </a:t>
            </a:r>
          </a:p>
          <a:p>
            <a:pPr lvl="0"/>
            <a:r>
              <a:rPr lang="en-US" sz="2400" dirty="0"/>
              <a:t>Contributions on FM Radio station interviews about MHPSS concerns.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402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1AB700E-D2F9-42C6-B3BB-230F1438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8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5756CA29-036E-4E03-B39A-04752AB4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CHMC/Special needs rehabilitation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466F715-16F9-4BB8-85B4-F13840FB51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 Turkey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53037E8E-DF89-4427-9F2B-EFBCF05D0F8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dirty="0"/>
              <a:t>Target group : Children with intellectual and developmental disorders :</a:t>
            </a:r>
          </a:p>
          <a:p>
            <a:pPr marL="0" lvl="0" indent="0">
              <a:buNone/>
            </a:pPr>
            <a:endParaRPr lang="en-US" dirty="0"/>
          </a:p>
          <a:p>
            <a:pPr lvl="0">
              <a:buFontTx/>
              <a:buChar char="-"/>
            </a:pPr>
            <a:r>
              <a:rPr lang="en-US" dirty="0"/>
              <a:t>Children with autistic spectrum disorders ASD</a:t>
            </a:r>
          </a:p>
          <a:p>
            <a:pPr lvl="0">
              <a:buFontTx/>
              <a:buChar char="-"/>
            </a:pPr>
            <a:r>
              <a:rPr lang="en-US" dirty="0"/>
              <a:t>Children with different degrees of learning disabilities </a:t>
            </a:r>
          </a:p>
          <a:p>
            <a:pPr marL="0" lvl="0" indent="0">
              <a:buNone/>
            </a:pPr>
            <a:r>
              <a:rPr lang="en-US" dirty="0"/>
              <a:t>- Children with down syndrome </a:t>
            </a:r>
          </a:p>
          <a:p>
            <a:pPr marL="0" lvl="0" indent="0">
              <a:buNone/>
            </a:pPr>
            <a:r>
              <a:rPr lang="en-US" dirty="0"/>
              <a:t>- Children with learning difficulties </a:t>
            </a:r>
          </a:p>
          <a:p>
            <a:pPr marL="0" lvl="0" indent="0">
              <a:buNone/>
            </a:pPr>
            <a:r>
              <a:rPr lang="en-US" dirty="0"/>
              <a:t>- Children with speech disorders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26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45461FB-A4C8-4313-AC2E-A7909FE9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EE7F4-5B4E-4DEA-B50F-5599CF15EE14}" type="slidenum">
              <a:rPr lang="ar-SA" smtClean="0"/>
              <a:t>9</a:t>
            </a:fld>
            <a:endParaRPr lang="ar-SA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427FB02E-69BE-4E6D-B0AB-061553704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CHMC/Special needs rehabilitation 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52C2647-B93B-4964-AE0F-98666E687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UOSSM Turkey</a:t>
            </a: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9CCD7ADE-2D45-4032-8840-E67029545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57288" y="1586703"/>
            <a:ext cx="10717212" cy="5134771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1" dirty="0"/>
              <a:t>SNR approach :  </a:t>
            </a:r>
          </a:p>
          <a:p>
            <a:pPr marL="0" lvl="0" indent="0">
              <a:buNone/>
            </a:pPr>
            <a:r>
              <a:rPr lang="en-US" sz="2400" dirty="0"/>
              <a:t>- Providing diagnosis with full assessment </a:t>
            </a:r>
          </a:p>
          <a:p>
            <a:pPr marL="0" lvl="0" indent="0">
              <a:buNone/>
            </a:pPr>
            <a:r>
              <a:rPr lang="en-US" sz="2400" dirty="0"/>
              <a:t>- Providing individual therapeutic plan (ITP) for each child</a:t>
            </a:r>
          </a:p>
          <a:p>
            <a:pPr marL="0" lvl="0" indent="0">
              <a:buNone/>
            </a:pPr>
            <a:r>
              <a:rPr lang="en-US" sz="2400" dirty="0"/>
              <a:t>- Providing family counselling and involve them with home based plans </a:t>
            </a:r>
          </a:p>
          <a:p>
            <a:pPr marL="0" lvl="0" indent="0">
              <a:buNone/>
            </a:pPr>
            <a:r>
              <a:rPr lang="en-US" sz="2400" b="1" dirty="0"/>
              <a:t>The therapeutic programs focus on building skills on the following aspects :</a:t>
            </a:r>
          </a:p>
          <a:p>
            <a:pPr marL="0" lvl="0" indent="0">
              <a:buNone/>
            </a:pPr>
            <a:r>
              <a:rPr lang="en-US" sz="2400" dirty="0"/>
              <a:t>- Cognitive and pre-academic skills.</a:t>
            </a:r>
          </a:p>
          <a:p>
            <a:pPr marL="0" lvl="0" indent="0">
              <a:buNone/>
            </a:pPr>
            <a:r>
              <a:rPr lang="en-US" sz="2400" dirty="0"/>
              <a:t>- Motor soft\big skills </a:t>
            </a:r>
          </a:p>
          <a:p>
            <a:pPr marL="0" lvl="0" indent="0">
              <a:buNone/>
            </a:pPr>
            <a:r>
              <a:rPr lang="en-US" sz="2400" dirty="0"/>
              <a:t>- Emotional and social skills </a:t>
            </a:r>
          </a:p>
          <a:p>
            <a:pPr marL="0" lvl="0" indent="0">
              <a:buNone/>
            </a:pPr>
            <a:r>
              <a:rPr lang="en-US" sz="2400" dirty="0"/>
              <a:t>- Language. receptive and expressive skills </a:t>
            </a:r>
          </a:p>
          <a:p>
            <a:pPr marL="0" lvl="0" indent="0">
              <a:buNone/>
            </a:pPr>
            <a:r>
              <a:rPr lang="en-US" sz="2400" dirty="0"/>
              <a:t>- Dependency skills/Self care</a:t>
            </a:r>
          </a:p>
          <a:p>
            <a:pPr marL="0" lvl="0" indent="0">
              <a:buNone/>
            </a:pPr>
            <a:r>
              <a:rPr lang="en-US" sz="2400" dirty="0"/>
              <a:t>- Behavioral skills and therapeutic plans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4368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</TotalTime>
  <Words>913</Words>
  <Application>Microsoft Office PowerPoint</Application>
  <PresentationFormat>Widescreen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 Neue W23 for SKY Bd</vt:lpstr>
      <vt:lpstr>Helvetica Neue W23 for SKY Reg</vt:lpstr>
      <vt:lpstr>Times New Roman</vt:lpstr>
      <vt:lpstr>Custom Design</vt:lpstr>
      <vt:lpstr>PowerPoint Presentation</vt:lpstr>
      <vt:lpstr>UOSSM </vt:lpstr>
      <vt:lpstr>According to UNHCR </vt:lpstr>
      <vt:lpstr>UOSSM operations in Syria </vt:lpstr>
      <vt:lpstr>UOSSM operations in Turkey </vt:lpstr>
      <vt:lpstr>Community mental health Center</vt:lpstr>
      <vt:lpstr>Community mental health Center</vt:lpstr>
      <vt:lpstr>CHMC/Special needs rehabilitation </vt:lpstr>
      <vt:lpstr>CHMC/Special needs rehabilitation </vt:lpstr>
      <vt:lpstr>UOSSM CMHCs in Turkey </vt:lpstr>
      <vt:lpstr>Incoming projects </vt:lpstr>
      <vt:lpstr>UOSSM Coordination with UN agencies </vt:lpstr>
      <vt:lpstr>UOSSM coordination with UN agencies </vt:lpstr>
      <vt:lpstr>               UOSSM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UOSSM-Design</dc:creator>
  <cp:lastModifiedBy>wa'el ALRAAS</cp:lastModifiedBy>
  <cp:revision>159</cp:revision>
  <dcterms:created xsi:type="dcterms:W3CDTF">2015-10-31T08:44:10Z</dcterms:created>
  <dcterms:modified xsi:type="dcterms:W3CDTF">2017-11-05T17:58:27Z</dcterms:modified>
</cp:coreProperties>
</file>